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21" Type="http://schemas.openxmlformats.org/officeDocument/2006/relationships/slide" Target="slides/slide16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c346d2fea6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c346d2fea6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c346d2fea6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c346d2fea6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db1787e4c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db1787e4c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c346d2fea6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c346d2fea6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c346d2fea6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c346d2fea6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c346d2fea6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c346d2fea6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c5f91e4f31_2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c5f91e4f31_2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c5f91e4f31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c5f91e4f31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d35d474c5f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d35d474c5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c5f91e4f31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c5f91e4f31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c5f91e4f31_2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c5f91e4f31_2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c5f91e4f31_2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c5f91e4f31_2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c5f91e4f31_2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c5f91e4f31_2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c346d2fea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c346d2fea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c346d2fea6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c346d2fea6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5.png"/><Relationship Id="rId4" Type="http://schemas.openxmlformats.org/officeDocument/2006/relationships/image" Target="../media/image24.png"/><Relationship Id="rId5" Type="http://schemas.openxmlformats.org/officeDocument/2006/relationships/image" Target="../media/image28.png"/><Relationship Id="rId6" Type="http://schemas.openxmlformats.org/officeDocument/2006/relationships/image" Target="../media/image3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9.png"/><Relationship Id="rId4" Type="http://schemas.openxmlformats.org/officeDocument/2006/relationships/image" Target="../media/image34.png"/><Relationship Id="rId5" Type="http://schemas.openxmlformats.org/officeDocument/2006/relationships/image" Target="../media/image32.png"/><Relationship Id="rId6" Type="http://schemas.openxmlformats.org/officeDocument/2006/relationships/image" Target="../media/image2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3.png"/><Relationship Id="rId4" Type="http://schemas.openxmlformats.org/officeDocument/2006/relationships/image" Target="../media/image3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space.bilibili.com/21630984" TargetMode="External"/><Relationship Id="rId4" Type="http://schemas.openxmlformats.org/officeDocument/2006/relationships/hyperlink" Target="https://www.youtube.com/c/%E5%8F%A4%E5%9F%8E%E7%AE%97%E6%B3%95" TargetMode="External"/><Relationship Id="rId5" Type="http://schemas.openxmlformats.org/officeDocument/2006/relationships/image" Target="../media/image42.png"/><Relationship Id="rId6" Type="http://schemas.openxmlformats.org/officeDocument/2006/relationships/image" Target="../media/image4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leetcode-cn.com/problems/serialize-and-deserialize-binary-tree/solution/shou-hui-tu-jie-gei-chu-dfshe-bfsliang-chong-jie-f/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8.png"/><Relationship Id="rId4" Type="http://schemas.openxmlformats.org/officeDocument/2006/relationships/image" Target="../media/image1.png"/><Relationship Id="rId5" Type="http://schemas.openxmlformats.org/officeDocument/2006/relationships/image" Target="../media/image20.png"/><Relationship Id="rId6" Type="http://schemas.openxmlformats.org/officeDocument/2006/relationships/image" Target="../media/image9.png"/><Relationship Id="rId7" Type="http://schemas.openxmlformats.org/officeDocument/2006/relationships/image" Target="../media/image7.png"/><Relationship Id="rId8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19.png"/><Relationship Id="rId5" Type="http://schemas.openxmlformats.org/officeDocument/2006/relationships/image" Target="../media/image13.png"/><Relationship Id="rId6" Type="http://schemas.openxmlformats.org/officeDocument/2006/relationships/image" Target="../media/image4.png"/><Relationship Id="rId7" Type="http://schemas.openxmlformats.org/officeDocument/2006/relationships/image" Target="../media/image1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image" Target="../media/image10.png"/><Relationship Id="rId5" Type="http://schemas.openxmlformats.org/officeDocument/2006/relationships/image" Target="../media/image17.png"/><Relationship Id="rId6" Type="http://schemas.openxmlformats.org/officeDocument/2006/relationships/image" Target="../media/image15.png"/><Relationship Id="rId7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12.png"/><Relationship Id="rId5" Type="http://schemas.openxmlformats.org/officeDocument/2006/relationships/image" Target="../media/image14.png"/><Relationship Id="rId6" Type="http://schemas.openxmlformats.org/officeDocument/2006/relationships/image" Target="../media/image2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0.png"/><Relationship Id="rId4" Type="http://schemas.openxmlformats.org/officeDocument/2006/relationships/image" Target="../media/image21.png"/><Relationship Id="rId5" Type="http://schemas.openxmlformats.org/officeDocument/2006/relationships/image" Target="../media/image3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6.png"/><Relationship Id="rId4" Type="http://schemas.openxmlformats.org/officeDocument/2006/relationships/image" Target="../media/image29.png"/><Relationship Id="rId5" Type="http://schemas.openxmlformats.org/officeDocument/2006/relationships/image" Target="../media/image27.png"/><Relationship Id="rId6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0" y="715325"/>
            <a:ext cx="9144000" cy="127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400"/>
              <a:t>树的</a:t>
            </a:r>
            <a:r>
              <a:rPr b="1" lang="en" sz="5400"/>
              <a:t>基础算法(二) -- </a:t>
            </a:r>
            <a:endParaRPr b="1" sz="5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400"/>
              <a:t>结构转换 + 序列化</a:t>
            </a:r>
            <a:endParaRPr b="1" sz="5400"/>
          </a:p>
        </p:txBody>
      </p:sp>
      <p:sp>
        <p:nvSpPr>
          <p:cNvPr id="55" name="Google Shape;55;p13"/>
          <p:cNvSpPr txBox="1"/>
          <p:nvPr/>
        </p:nvSpPr>
        <p:spPr>
          <a:xfrm>
            <a:off x="7082050" y="4549275"/>
            <a:ext cx="181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你们的好朋友Eddie</a:t>
            </a:r>
            <a:endParaRPr/>
          </a:p>
        </p:txBody>
      </p:sp>
      <p:sp>
        <p:nvSpPr>
          <p:cNvPr id="56" name="Google Shape;56;p13"/>
          <p:cNvSpPr txBox="1"/>
          <p:nvPr/>
        </p:nvSpPr>
        <p:spPr>
          <a:xfrm>
            <a:off x="1055425" y="1899600"/>
            <a:ext cx="7643700" cy="26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434343"/>
                </a:solidFill>
              </a:rPr>
              <a:t>297. Serialize and Deserialize Binary Tree</a:t>
            </a:r>
            <a:endParaRPr sz="20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434343"/>
                </a:solidFill>
              </a:rPr>
              <a:t>428. Serialize and Deserialize N-ary Tree</a:t>
            </a:r>
            <a:endParaRPr sz="20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434343"/>
                </a:solidFill>
              </a:rPr>
              <a:t>449. Serialize and Deserialize BST</a:t>
            </a:r>
            <a:endParaRPr sz="20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434343"/>
                </a:solidFill>
              </a:rPr>
              <a:t>1008. Construct Binary Search Tree from Preorder Traversal</a:t>
            </a:r>
            <a:endParaRPr sz="20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434343"/>
                </a:solidFill>
              </a:rPr>
              <a:t>105. Construct Binary Tree from Preorder and Inorder Traversal</a:t>
            </a:r>
            <a:endParaRPr sz="20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434343"/>
                </a:solidFill>
              </a:rPr>
              <a:t>106. Construct Binary Tree from Inorder and Postorder Traversal</a:t>
            </a:r>
            <a:endParaRPr sz="20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434343"/>
                </a:solidFill>
              </a:rPr>
              <a:t>889. Construct Binary Tree from Preorder and Postorder Traversal</a:t>
            </a:r>
            <a:endParaRPr sz="20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434343"/>
                </a:solidFill>
              </a:rPr>
              <a:t>426. Convert Binary Search Tree to Sorted Doubly Linked List</a:t>
            </a:r>
            <a:endParaRPr sz="2000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32975" y="0"/>
            <a:ext cx="5111024" cy="25632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32975" y="2583025"/>
            <a:ext cx="5111024" cy="22195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0"/>
            <a:ext cx="3019849" cy="2029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2"/>
          <p:cNvPicPr preferRelativeResize="0"/>
          <p:nvPr/>
        </p:nvPicPr>
        <p:blipFill rotWithShape="1">
          <a:blip r:embed="rId6">
            <a:alphaModFix/>
          </a:blip>
          <a:srcRect b="43971" l="0" r="0" t="0"/>
          <a:stretch/>
        </p:blipFill>
        <p:spPr>
          <a:xfrm>
            <a:off x="0" y="2029525"/>
            <a:ext cx="4032975" cy="1597525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2"/>
          <p:cNvSpPr txBox="1"/>
          <p:nvPr/>
        </p:nvSpPr>
        <p:spPr>
          <a:xfrm>
            <a:off x="3165975" y="818275"/>
            <a:ext cx="964500" cy="8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22"/>
          <p:cNvSpPr txBox="1"/>
          <p:nvPr/>
        </p:nvSpPr>
        <p:spPr>
          <a:xfrm>
            <a:off x="0" y="3627050"/>
            <a:ext cx="40329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//基本思路是一样的，首先需要去找左子树的size这样才能划分下一个recursive的边界。因为preorder左子树第一个孩子，就是postorder左边子树的最后一个(因为左子树本身可能是parent，postorder最后才读parent)</a:t>
            </a:r>
            <a:endParaRPr sz="15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374876" cy="179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792425"/>
            <a:ext cx="3752471" cy="3351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79452" y="1837700"/>
            <a:ext cx="2416271" cy="230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3"/>
          <p:cNvSpPr txBox="1"/>
          <p:nvPr/>
        </p:nvSpPr>
        <p:spPr>
          <a:xfrm>
            <a:off x="4442125" y="399400"/>
            <a:ext cx="1022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inOrder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traversal</a:t>
            </a:r>
            <a:endParaRPr/>
          </a:p>
        </p:txBody>
      </p:sp>
      <p:pic>
        <p:nvPicPr>
          <p:cNvPr id="144" name="Google Shape;144;p23"/>
          <p:cNvPicPr preferRelativeResize="0"/>
          <p:nvPr/>
        </p:nvPicPr>
        <p:blipFill rotWithShape="1">
          <a:blip r:embed="rId6">
            <a:alphaModFix/>
          </a:blip>
          <a:srcRect b="0" l="0" r="0" t="921"/>
          <a:stretch/>
        </p:blipFill>
        <p:spPr>
          <a:xfrm>
            <a:off x="5727809" y="0"/>
            <a:ext cx="3416190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4"/>
          <p:cNvSpPr txBox="1"/>
          <p:nvPr/>
        </p:nvSpPr>
        <p:spPr>
          <a:xfrm>
            <a:off x="276050" y="1332050"/>
            <a:ext cx="309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也</a:t>
            </a:r>
            <a:r>
              <a:rPr lang="en"/>
              <a:t>可以使用pure recursion来做</a:t>
            </a:r>
            <a:endParaRPr/>
          </a:p>
        </p:txBody>
      </p:sp>
      <p:pic>
        <p:nvPicPr>
          <p:cNvPr id="150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19750" y="63375"/>
            <a:ext cx="6178701" cy="480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53250" y="2844500"/>
            <a:ext cx="4790750" cy="2225869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5"/>
          <p:cNvSpPr txBox="1"/>
          <p:nvPr>
            <p:ph type="title"/>
          </p:nvPr>
        </p:nvSpPr>
        <p:spPr>
          <a:xfrm>
            <a:off x="311700" y="1430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</a:t>
            </a:r>
            <a:endParaRPr/>
          </a:p>
        </p:txBody>
      </p:sp>
      <p:pic>
        <p:nvPicPr>
          <p:cNvPr id="157" name="Google Shape;157;p25"/>
          <p:cNvPicPr preferRelativeResize="0"/>
          <p:nvPr/>
        </p:nvPicPr>
        <p:blipFill rotWithShape="1">
          <a:blip r:embed="rId4">
            <a:alphaModFix/>
          </a:blip>
          <a:srcRect b="0" l="0" r="0" t="1506"/>
          <a:stretch/>
        </p:blipFill>
        <p:spPr>
          <a:xfrm>
            <a:off x="0" y="2688650"/>
            <a:ext cx="4353249" cy="2454850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5"/>
          <p:cNvSpPr txBox="1"/>
          <p:nvPr/>
        </p:nvSpPr>
        <p:spPr>
          <a:xfrm>
            <a:off x="496825" y="720875"/>
            <a:ext cx="81537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结构转换主要围绕，</a:t>
            </a:r>
            <a:br>
              <a:rPr lang="en"/>
            </a:br>
            <a:r>
              <a:rPr lang="en"/>
              <a:t>Tree -&gt; linear             直接前序遍历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linear(array) -&gt; Tree   前序遍历traverse过程中构造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本身含有PreOrder的可以不去maintain两个边界，用一个global variable就可以只要你的遍历顺序也是preOrder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BST可以根据自身性质把low, high传下去，我们之后会一节ppt专门研究BST这一性质</a:t>
            </a:r>
            <a:endParaRPr/>
          </a:p>
        </p:txBody>
      </p:sp>
      <p:sp>
        <p:nvSpPr>
          <p:cNvPr id="159" name="Google Shape;159;p25"/>
          <p:cNvSpPr txBox="1"/>
          <p:nvPr/>
        </p:nvSpPr>
        <p:spPr>
          <a:xfrm>
            <a:off x="769575" y="2198375"/>
            <a:ext cx="1656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序列化类似模板</a:t>
            </a:r>
            <a:endParaRPr/>
          </a:p>
        </p:txBody>
      </p:sp>
      <p:sp>
        <p:nvSpPr>
          <p:cNvPr id="160" name="Google Shape;160;p25"/>
          <p:cNvSpPr txBox="1"/>
          <p:nvPr/>
        </p:nvSpPr>
        <p:spPr>
          <a:xfrm>
            <a:off x="5484450" y="2288450"/>
            <a:ext cx="2201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从</a:t>
            </a:r>
            <a:r>
              <a:rPr lang="en"/>
              <a:t>Array建树类似模板</a:t>
            </a:r>
            <a:endParaRPr/>
          </a:p>
        </p:txBody>
      </p:sp>
      <p:sp>
        <p:nvSpPr>
          <p:cNvPr id="161" name="Google Shape;161;p25"/>
          <p:cNvSpPr txBox="1"/>
          <p:nvPr/>
        </p:nvSpPr>
        <p:spPr>
          <a:xfrm>
            <a:off x="6497550" y="2688650"/>
            <a:ext cx="2474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preOrder 数</a:t>
            </a:r>
            <a:r>
              <a:rPr lang="en"/>
              <a:t>left Tree size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postOrder 数right Tree size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3123" y="681900"/>
            <a:ext cx="5990876" cy="4003751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6"/>
          <p:cNvSpPr txBox="1"/>
          <p:nvPr/>
        </p:nvSpPr>
        <p:spPr>
          <a:xfrm>
            <a:off x="272775" y="1246925"/>
            <a:ext cx="25230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这其实是第一次分享时候的重置版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回想已经过去了快一年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感谢大家的支持，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让我们继续前行！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7"/>
          <p:cNvSpPr txBox="1"/>
          <p:nvPr>
            <p:ph type="title"/>
          </p:nvPr>
        </p:nvSpPr>
        <p:spPr>
          <a:xfrm>
            <a:off x="311700" y="148150"/>
            <a:ext cx="8520600" cy="83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通讯页面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66"/>
              <a:t>接下来可能加1期采访学长学姐期</a:t>
            </a:r>
            <a:endParaRPr sz="1366"/>
          </a:p>
        </p:txBody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311700" y="1081475"/>
            <a:ext cx="8520600" cy="210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Bilibili 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https://space.bilibili.com/21630984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Youtube 搜索古城算法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https://www.youtube.com/c/古城算法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wechat	回复‘加群’可加群</a:t>
            </a:r>
            <a:endParaRPr/>
          </a:p>
        </p:txBody>
      </p:sp>
      <p:sp>
        <p:nvSpPr>
          <p:cNvPr id="174" name="Google Shape;174;p27"/>
          <p:cNvSpPr txBox="1"/>
          <p:nvPr/>
        </p:nvSpPr>
        <p:spPr>
          <a:xfrm>
            <a:off x="5885350" y="2409575"/>
            <a:ext cx="2865600" cy="11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谢谢大家的支持！请点赞订阅硬币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500订阅会出一期dp总结篇</a:t>
            </a:r>
            <a:endParaRPr/>
          </a:p>
        </p:txBody>
      </p:sp>
      <p:sp>
        <p:nvSpPr>
          <p:cNvPr id="175" name="Google Shape;175;p27"/>
          <p:cNvSpPr txBox="1"/>
          <p:nvPr/>
        </p:nvSpPr>
        <p:spPr>
          <a:xfrm>
            <a:off x="5924350" y="3776350"/>
            <a:ext cx="3219600" cy="136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FF0000"/>
                </a:solidFill>
              </a:rPr>
              <a:t>免费，不要钱，不卖课，不推销，不辅导，公开资料和视频，任何人和你说钱都是骗子！</a:t>
            </a:r>
            <a:endParaRPr b="1" sz="1500">
              <a:solidFill>
                <a:srgbClr val="FF0000"/>
              </a:solidFill>
            </a:endParaRPr>
          </a:p>
        </p:txBody>
      </p:sp>
      <p:pic>
        <p:nvPicPr>
          <p:cNvPr id="176" name="Google Shape;176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3157500"/>
            <a:ext cx="3942681" cy="1674075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7"/>
          <p:cNvSpPr txBox="1"/>
          <p:nvPr/>
        </p:nvSpPr>
        <p:spPr>
          <a:xfrm>
            <a:off x="2452675" y="724700"/>
            <a:ext cx="1970700" cy="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8" name="Google Shape;178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08350" y="576572"/>
            <a:ext cx="3219600" cy="12932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</a:t>
            </a:r>
            <a:endParaRPr/>
          </a:p>
        </p:txBody>
      </p:sp>
      <p:sp>
        <p:nvSpPr>
          <p:cNvPr id="184" name="Google Shape;184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https://leetcode-cn.com/problems/serialize-and-deserialize-binary-tree/solution/shou-hui-tu-jie-gei-chu-dfshe-bfsliang-chong-jie-f/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还记得我们树的5部分吗？</a:t>
            </a:r>
            <a:endParaRPr/>
          </a:p>
        </p:txBody>
      </p:sp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311700" y="1152475"/>
            <a:ext cx="8520600" cy="355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所以我们上一节PPT说的树接下来的内容会围绕5部分</a:t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300">
              <a:solidFill>
                <a:srgbClr val="CC0000"/>
              </a:solidFill>
            </a:endParaRPr>
          </a:p>
          <a:p>
            <a:pPr indent="-3492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AutoNum type="arabicPeriod"/>
            </a:pPr>
            <a:r>
              <a:rPr b="1" lang="en" sz="2300">
                <a:solidFill>
                  <a:srgbClr val="CC0000"/>
                </a:solidFill>
              </a:rPr>
              <a:t>树的遍历 (1.1基础遍历</a:t>
            </a:r>
            <a:r>
              <a:rPr lang="en" sz="2300"/>
              <a:t>，</a:t>
            </a:r>
            <a:endParaRPr sz="23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                 1.2扩展遍历backtracking + pure recursion)</a:t>
            </a:r>
            <a:endParaRPr sz="2300"/>
          </a:p>
          <a:p>
            <a:pPr indent="-3492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BE370"/>
              </a:buClr>
              <a:buSzPts val="1900"/>
              <a:buAutoNum type="arabicPeriod"/>
            </a:pPr>
            <a:r>
              <a:rPr b="1" lang="en" sz="2300">
                <a:solidFill>
                  <a:srgbClr val="3BE370"/>
                </a:solidFill>
              </a:rPr>
              <a:t>结构转换</a:t>
            </a:r>
            <a:br>
              <a:rPr b="1" lang="en" sz="2300">
                <a:solidFill>
                  <a:srgbClr val="3BE370"/>
                </a:solidFill>
              </a:rPr>
            </a:br>
            <a:r>
              <a:rPr b="1" lang="en" sz="2300">
                <a:solidFill>
                  <a:srgbClr val="3BE370"/>
                </a:solidFill>
              </a:rPr>
              <a:t>树 -&gt; 线性</a:t>
            </a:r>
            <a:br>
              <a:rPr b="1" lang="en" sz="2300">
                <a:solidFill>
                  <a:srgbClr val="3BE370"/>
                </a:solidFill>
              </a:rPr>
            </a:br>
            <a:r>
              <a:rPr b="1" lang="en" sz="2300">
                <a:solidFill>
                  <a:srgbClr val="3BE370"/>
                </a:solidFill>
              </a:rPr>
              <a:t>线性 -&gt; 树</a:t>
            </a:r>
            <a:endParaRPr b="1" sz="2300">
              <a:solidFill>
                <a:srgbClr val="3BE370"/>
              </a:solidFill>
            </a:endParaRPr>
          </a:p>
          <a:p>
            <a:pPr indent="-3492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AutoNum type="arabicPeriod"/>
            </a:pPr>
            <a:r>
              <a:rPr lang="en" sz="2300"/>
              <a:t>LCA</a:t>
            </a:r>
            <a:endParaRPr sz="2300"/>
          </a:p>
          <a:p>
            <a:pPr indent="-3492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AutoNum type="arabicPeriod"/>
            </a:pPr>
            <a:r>
              <a:rPr lang="en" sz="2300"/>
              <a:t>BST (</a:t>
            </a:r>
            <a:r>
              <a:rPr lang="en" sz="2300"/>
              <a:t>Iterator)</a:t>
            </a:r>
            <a:endParaRPr sz="2300"/>
          </a:p>
          <a:p>
            <a:pPr indent="-3492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AutoNum type="arabicPeriod"/>
            </a:pPr>
            <a:r>
              <a:rPr lang="en" sz="2300"/>
              <a:t>Trie</a:t>
            </a:r>
            <a:endParaRPr sz="2300"/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23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87650" y="279400"/>
            <a:ext cx="2055600" cy="136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具体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考什么？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怎么考？</a:t>
            </a:r>
            <a:endParaRPr/>
          </a:p>
        </p:txBody>
      </p:sp>
      <p:pic>
        <p:nvPicPr>
          <p:cNvPr id="68" name="Google Shape;6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2583" y="0"/>
            <a:ext cx="673141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5"/>
          <p:cNvSpPr txBox="1"/>
          <p:nvPr/>
        </p:nvSpPr>
        <p:spPr>
          <a:xfrm>
            <a:off x="5854625" y="993625"/>
            <a:ext cx="1938600" cy="42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50"/>
              <a:t>树 -&gt; 线性</a:t>
            </a:r>
            <a:endParaRPr sz="15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50"/>
              <a:t>bfs, dfs</a:t>
            </a:r>
            <a:r>
              <a:rPr lang="en" sz="1550">
                <a:solidFill>
                  <a:schemeClr val="dk1"/>
                </a:solidFill>
              </a:rPr>
              <a:t>遍历</a:t>
            </a:r>
            <a:endParaRPr sz="15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50"/>
              <a:t>bfs, dfs</a:t>
            </a:r>
            <a:r>
              <a:rPr lang="en" sz="1550">
                <a:solidFill>
                  <a:schemeClr val="dk1"/>
                </a:solidFill>
              </a:rPr>
              <a:t>遍历</a:t>
            </a:r>
            <a:endParaRPr sz="15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50"/>
              <a:t>lca</a:t>
            </a:r>
            <a:endParaRPr sz="15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50"/>
              <a:t>线性 -&gt; 树</a:t>
            </a:r>
            <a:endParaRPr sz="15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50"/>
              <a:t>bst</a:t>
            </a:r>
            <a:endParaRPr sz="15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50"/>
              <a:t>bfs, dfs遍历</a:t>
            </a:r>
            <a:endParaRPr sz="15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50"/>
              <a:t>树的遍历</a:t>
            </a:r>
            <a:endParaRPr sz="15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50">
                <a:solidFill>
                  <a:schemeClr val="dk1"/>
                </a:solidFill>
              </a:rPr>
              <a:t>树的遍历</a:t>
            </a:r>
            <a:endParaRPr sz="15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50">
                <a:solidFill>
                  <a:schemeClr val="dk1"/>
                </a:solidFill>
              </a:rPr>
              <a:t>树的遍历</a:t>
            </a:r>
            <a:endParaRPr sz="15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50">
                <a:solidFill>
                  <a:schemeClr val="dk1"/>
                </a:solidFill>
              </a:rPr>
              <a:t>iterator</a:t>
            </a:r>
            <a:endParaRPr sz="15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50">
                <a:solidFill>
                  <a:schemeClr val="dk1"/>
                </a:solidFill>
              </a:rPr>
              <a:t>树的遍历</a:t>
            </a:r>
            <a:endParaRPr sz="15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50">
                <a:solidFill>
                  <a:schemeClr val="dk1"/>
                </a:solidFill>
              </a:rPr>
              <a:t>树的遍历</a:t>
            </a:r>
            <a:endParaRPr sz="15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50">
                <a:solidFill>
                  <a:schemeClr val="dk1"/>
                </a:solidFill>
              </a:rPr>
              <a:t>树的遍历</a:t>
            </a:r>
            <a:endParaRPr sz="15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50">
                <a:solidFill>
                  <a:schemeClr val="dk1"/>
                </a:solidFill>
              </a:rPr>
              <a:t>树的遍历</a:t>
            </a:r>
            <a:endParaRPr sz="15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50">
                <a:solidFill>
                  <a:schemeClr val="dk1"/>
                </a:solidFill>
              </a:rPr>
              <a:t>树 -&gt; 线性</a:t>
            </a:r>
            <a:endParaRPr sz="15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50">
                <a:solidFill>
                  <a:schemeClr val="dk1"/>
                </a:solidFill>
              </a:rPr>
              <a:t>树的遍历</a:t>
            </a:r>
            <a:endParaRPr sz="1550">
              <a:solidFill>
                <a:schemeClr val="dk1"/>
              </a:solidFill>
            </a:endParaRPr>
          </a:p>
        </p:txBody>
      </p:sp>
      <p:sp>
        <p:nvSpPr>
          <p:cNvPr id="70" name="Google Shape;70;p15"/>
          <p:cNvSpPr txBox="1"/>
          <p:nvPr/>
        </p:nvSpPr>
        <p:spPr>
          <a:xfrm>
            <a:off x="146150" y="1880100"/>
            <a:ext cx="19386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所以我们接下来的内容会围绕5部分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3BE37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3BE370"/>
              </a:buClr>
              <a:buSzPts val="1400"/>
              <a:buAutoNum type="arabicPeriod"/>
            </a:pPr>
            <a:r>
              <a:rPr b="1" lang="en">
                <a:solidFill>
                  <a:srgbClr val="3BE370"/>
                </a:solidFill>
              </a:rPr>
              <a:t>树的遍历</a:t>
            </a:r>
            <a:endParaRPr b="1">
              <a:solidFill>
                <a:srgbClr val="3BE37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AutoNum type="arabicPeriod"/>
            </a:pPr>
            <a:r>
              <a:rPr b="1" lang="en">
                <a:solidFill>
                  <a:srgbClr val="FF0000"/>
                </a:solidFill>
              </a:rPr>
              <a:t>结构转换</a:t>
            </a:r>
            <a:br>
              <a:rPr b="1" lang="en">
                <a:solidFill>
                  <a:srgbClr val="FF0000"/>
                </a:solidFill>
              </a:rPr>
            </a:br>
            <a:r>
              <a:rPr b="1" lang="en">
                <a:solidFill>
                  <a:srgbClr val="FF0000"/>
                </a:solidFill>
              </a:rPr>
              <a:t>树 -&gt; 线性</a:t>
            </a:r>
            <a:br>
              <a:rPr b="1" lang="en">
                <a:solidFill>
                  <a:srgbClr val="FF0000"/>
                </a:solidFill>
              </a:rPr>
            </a:br>
            <a:r>
              <a:rPr b="1" lang="en">
                <a:solidFill>
                  <a:srgbClr val="FF0000"/>
                </a:solidFill>
              </a:rPr>
              <a:t>线性 -&gt; 树</a:t>
            </a:r>
            <a:endParaRPr b="1">
              <a:solidFill>
                <a:srgbClr val="FF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LCA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BST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iterator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3857626" cy="2932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0"/>
            <a:ext cx="4571999" cy="17767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1" y="2412225"/>
            <a:ext cx="4046227" cy="139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72001" y="1776775"/>
            <a:ext cx="4585475" cy="635453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65250" y="3806300"/>
            <a:ext cx="4045919" cy="133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0" y="3165975"/>
            <a:ext cx="4396326" cy="1977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290200" cy="4325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7"/>
          <p:cNvPicPr preferRelativeResize="0"/>
          <p:nvPr/>
        </p:nvPicPr>
        <p:blipFill rotWithShape="1">
          <a:blip r:embed="rId4">
            <a:alphaModFix/>
          </a:blip>
          <a:srcRect b="0" l="13569" r="0" t="0"/>
          <a:stretch/>
        </p:blipFill>
        <p:spPr>
          <a:xfrm>
            <a:off x="2162375" y="2183675"/>
            <a:ext cx="2045925" cy="1021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48250" y="0"/>
            <a:ext cx="4895749" cy="3565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48250" y="3565375"/>
            <a:ext cx="2588949" cy="151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64925" y="3916075"/>
            <a:ext cx="2879076" cy="935175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7"/>
          <p:cNvSpPr txBox="1"/>
          <p:nvPr/>
        </p:nvSpPr>
        <p:spPr>
          <a:xfrm>
            <a:off x="53500" y="4548450"/>
            <a:ext cx="4183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&lt;</a:t>
            </a:r>
            <a:r>
              <a:rPr lang="en"/>
              <a:t>第一位nodeValue, 第二位childSize&gt; 逗号间隔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8"/>
          <p:cNvPicPr preferRelativeResize="0"/>
          <p:nvPr/>
        </p:nvPicPr>
        <p:blipFill rotWithShape="1">
          <a:blip r:embed="rId3">
            <a:alphaModFix/>
          </a:blip>
          <a:srcRect b="33020" l="0" r="0" t="0"/>
          <a:stretch/>
        </p:blipFill>
        <p:spPr>
          <a:xfrm>
            <a:off x="0" y="0"/>
            <a:ext cx="3964776" cy="1863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82425" y="41979"/>
            <a:ext cx="5179226" cy="4943396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1970875"/>
            <a:ext cx="3982420" cy="1409312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8"/>
          <p:cNvSpPr txBox="1"/>
          <p:nvPr/>
        </p:nvSpPr>
        <p:spPr>
          <a:xfrm>
            <a:off x="7676150" y="2171550"/>
            <a:ext cx="1373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模板BST建树</a:t>
            </a:r>
            <a:endParaRPr/>
          </a:p>
        </p:txBody>
      </p:sp>
      <p:sp>
        <p:nvSpPr>
          <p:cNvPr id="99" name="Google Shape;99;p18"/>
          <p:cNvSpPr txBox="1"/>
          <p:nvPr/>
        </p:nvSpPr>
        <p:spPr>
          <a:xfrm>
            <a:off x="7647050" y="4042725"/>
            <a:ext cx="1431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进阶BST建树</a:t>
            </a:r>
            <a:endParaRPr/>
          </a:p>
        </p:txBody>
      </p:sp>
      <p:sp>
        <p:nvSpPr>
          <p:cNvPr id="100" name="Google Shape;100;p18"/>
          <p:cNvSpPr txBox="1"/>
          <p:nvPr/>
        </p:nvSpPr>
        <p:spPr>
          <a:xfrm>
            <a:off x="7608050" y="2669175"/>
            <a:ext cx="1509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选择用queue或者array没有区别</a:t>
            </a:r>
            <a:endParaRPr/>
          </a:p>
        </p:txBody>
      </p:sp>
      <p:pic>
        <p:nvPicPr>
          <p:cNvPr id="101" name="Google Shape;101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3779050"/>
            <a:ext cx="1896350" cy="136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471300" y="3682275"/>
            <a:ext cx="2298649" cy="76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19"/>
          <p:cNvPicPr preferRelativeResize="0"/>
          <p:nvPr/>
        </p:nvPicPr>
        <p:blipFill rotWithShape="1">
          <a:blip r:embed="rId3">
            <a:alphaModFix/>
          </a:blip>
          <a:srcRect b="0" l="0" r="0" t="2286"/>
          <a:stretch/>
        </p:blipFill>
        <p:spPr>
          <a:xfrm>
            <a:off x="4393400" y="0"/>
            <a:ext cx="4763125" cy="49122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9"/>
          <p:cNvPicPr preferRelativeResize="0"/>
          <p:nvPr/>
        </p:nvPicPr>
        <p:blipFill rotWithShape="1">
          <a:blip r:embed="rId4">
            <a:alphaModFix/>
          </a:blip>
          <a:srcRect b="0" l="0" r="0" t="64434"/>
          <a:stretch/>
        </p:blipFill>
        <p:spPr>
          <a:xfrm>
            <a:off x="0" y="3795425"/>
            <a:ext cx="3843066" cy="1348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0"/>
            <a:ext cx="2961400" cy="142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1360525"/>
            <a:ext cx="4393400" cy="243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20"/>
          <p:cNvPicPr preferRelativeResize="0"/>
          <p:nvPr/>
        </p:nvPicPr>
        <p:blipFill rotWithShape="1">
          <a:blip r:embed="rId3">
            <a:alphaModFix/>
          </a:blip>
          <a:srcRect b="70076" l="0" r="0" t="0"/>
          <a:stretch/>
        </p:blipFill>
        <p:spPr>
          <a:xfrm>
            <a:off x="0" y="0"/>
            <a:ext cx="4085074" cy="1539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707956"/>
            <a:ext cx="4085075" cy="34355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11317" y="0"/>
            <a:ext cx="503268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412899" cy="122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1"/>
          <p:cNvPicPr preferRelativeResize="0"/>
          <p:nvPr/>
        </p:nvPicPr>
        <p:blipFill rotWithShape="1">
          <a:blip r:embed="rId4">
            <a:alphaModFix/>
          </a:blip>
          <a:srcRect b="0" l="0" r="0" t="2037"/>
          <a:stretch/>
        </p:blipFill>
        <p:spPr>
          <a:xfrm>
            <a:off x="2598402" y="2138075"/>
            <a:ext cx="6545598" cy="3005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1195724"/>
            <a:ext cx="2598400" cy="2222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99625" y="0"/>
            <a:ext cx="4644375" cy="2318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